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71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8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101" y="101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4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7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75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239FBE-BE2A-A735-BE6C-3492921A3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318D5DDB-4DBE-C6F9-E819-DFF1E682DF8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talk.hyundai-steel.com/2022/04/18/%ec%84%a4%eb%ac%b8%ea%b2%b0%ea%b3%bc%ec%b7%a8%eb%af%b8%ec%83%9d%ed%99%9c-%ed%8e%b8%eb%82%98%eb%a7%8c-%ec%97%86%ec%96%b4-%ec%a6%90%ec%83%9d-%ec%b7%a8%eb%af%b8/" TargetMode="External"/><Relationship Id="rId7" Type="http://schemas.openxmlformats.org/officeDocument/2006/relationships/hyperlink" Target="https://www.ngetnews.com/news/articleView.html?idxno=42466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hyperlink" Target="https://test-it.co.kr/test2.html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openxmlformats.org/officeDocument/2006/relationships/hyperlink" Target="https://blog.naver.com/finnisheducation/22297665762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6093" y="1760577"/>
            <a:ext cx="7788235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 </a:t>
            </a:r>
            <a:r>
              <a:rPr lang="ko-KR" alt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기반</a:t>
            </a:r>
            <a:endParaRPr lang="en-US" altLang="ko-KR" sz="5681" b="1" kern="0" spc="-114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algn="ctr">
              <a:lnSpc>
                <a:spcPts val="7101"/>
              </a:lnSpc>
            </a:pP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</a:t>
            </a:r>
            <a:r>
              <a:rPr lang="en-US" altLang="ko-KR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추천</a:t>
            </a:r>
            <a:r>
              <a:rPr lang="en-US" altLang="ko-KR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서비스</a:t>
            </a:r>
            <a:endParaRPr lang="en-US" altLang="ko-KR" sz="5681" dirty="0"/>
          </a:p>
          <a:p>
            <a:pPr marL="0" indent="0" algn="ctr">
              <a:lnSpc>
                <a:spcPts val="7101"/>
              </a:lnSpc>
              <a:buNone/>
            </a:pPr>
            <a:endParaRPr lang="en-US" sz="568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B9C3F6-A4C5-466F-A496-40CCA335058A}"/>
              </a:ext>
            </a:extLst>
          </p:cNvPr>
          <p:cNvGrpSpPr/>
          <p:nvPr/>
        </p:nvGrpSpPr>
        <p:grpSpPr>
          <a:xfrm>
            <a:off x="833199" y="5605402"/>
            <a:ext cx="9306401" cy="916424"/>
            <a:chOff x="833199" y="6469023"/>
            <a:chExt cx="9306401" cy="916424"/>
          </a:xfrm>
        </p:grpSpPr>
        <p:sp>
          <p:nvSpPr>
            <p:cNvPr id="7" name="Text 3"/>
            <p:cNvSpPr/>
            <p:nvPr/>
          </p:nvSpPr>
          <p:spPr>
            <a:xfrm>
              <a:off x="833199" y="6469023"/>
              <a:ext cx="9306401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소 속 	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파이썬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6팀</a:t>
              </a:r>
              <a:endParaRPr lang="en-US" sz="17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833199" y="7052191"/>
              <a:ext cx="9306401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팀 원 	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류민우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서준하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정우진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</a:t>
              </a:r>
              <a:r>
                <a:rPr lang="en-US" altLang="ko-KR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제유진, 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황수빈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78427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요구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사항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568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130510"/>
            <a:ext cx="9933503" cy="27316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112073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3659743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8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064299"/>
            <a:ext cx="625814" cy="12542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61647" y="1752793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6076355" y="137856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서비스 접속</a:t>
            </a:r>
            <a:endParaRPr lang="en-US" sz="1441" dirty="0"/>
          </a:p>
        </p:txBody>
      </p:sp>
      <p:sp>
        <p:nvSpPr>
          <p:cNvPr id="8" name="Text 4"/>
          <p:cNvSpPr/>
          <p:nvPr/>
        </p:nvSpPr>
        <p:spPr>
          <a:xfrm>
            <a:off x="6076355" y="1700511"/>
            <a:ext cx="1910953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서비스에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</a:t>
            </a:r>
            <a:r>
              <a:rPr lang="en-US" altLang="ko-K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접속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5959673" y="2349551"/>
            <a:ext cx="4793456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338" y="2439148"/>
            <a:ext cx="1279297" cy="12818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59051" y="2978647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6420564" y="2656702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취향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정보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입력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(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심리 테스트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)</a:t>
            </a:r>
            <a:endParaRPr lang="en-US" sz="1441" dirty="0"/>
          </a:p>
        </p:txBody>
      </p:sp>
      <p:sp>
        <p:nvSpPr>
          <p:cNvPr id="13" name="Text 8"/>
          <p:cNvSpPr/>
          <p:nvPr/>
        </p:nvSpPr>
        <p:spPr>
          <a:xfrm>
            <a:off x="6420564" y="2978647"/>
            <a:ext cx="3409950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성향, 관심사, 기존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등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파악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6420564" y="3305116"/>
            <a:ext cx="3409950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 사용자의 성향, 관심사 등 사용자를 파악 하기 위한 데이터</a:t>
            </a:r>
            <a:endParaRPr lang="en-US" sz="980" dirty="0"/>
          </a:p>
        </p:txBody>
      </p:sp>
      <p:sp>
        <p:nvSpPr>
          <p:cNvPr id="15" name="Shape 10"/>
          <p:cNvSpPr/>
          <p:nvPr/>
        </p:nvSpPr>
        <p:spPr>
          <a:xfrm>
            <a:off x="6303883" y="3767585"/>
            <a:ext cx="444924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397" y="3841645"/>
            <a:ext cx="1918666" cy="12816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559051" y="4147002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531" dirty="0"/>
          </a:p>
        </p:txBody>
      </p:sp>
      <p:sp>
        <p:nvSpPr>
          <p:cNvPr id="18" name="Text 12"/>
          <p:cNvSpPr/>
          <p:nvPr/>
        </p:nvSpPr>
        <p:spPr>
          <a:xfrm>
            <a:off x="6764774" y="407473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 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를 이용한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추천</a:t>
            </a:r>
            <a:endParaRPr lang="en-US" sz="1441" dirty="0"/>
          </a:p>
        </p:txBody>
      </p:sp>
      <p:sp>
        <p:nvSpPr>
          <p:cNvPr id="19" name="Text 13"/>
          <p:cNvSpPr/>
          <p:nvPr/>
        </p:nvSpPr>
        <p:spPr>
          <a:xfrm>
            <a:off x="6764774" y="4396681"/>
            <a:ext cx="3142417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수집 된 정보를 바탕으로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최적의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</a:t>
            </a:r>
            <a:endParaRPr lang="en-US" sz="1225" dirty="0"/>
          </a:p>
        </p:txBody>
      </p:sp>
      <p:sp>
        <p:nvSpPr>
          <p:cNvPr id="20" name="Text 14"/>
          <p:cNvSpPr/>
          <p:nvPr/>
        </p:nvSpPr>
        <p:spPr>
          <a:xfrm>
            <a:off x="6764774" y="4723151"/>
            <a:ext cx="3142417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학습된 AI</a:t>
            </a:r>
            <a:endParaRPr lang="en-US" sz="980" dirty="0"/>
          </a:p>
        </p:txBody>
      </p:sp>
      <p:sp>
        <p:nvSpPr>
          <p:cNvPr id="21" name="Shape 15"/>
          <p:cNvSpPr/>
          <p:nvPr/>
        </p:nvSpPr>
        <p:spPr>
          <a:xfrm>
            <a:off x="6648093" y="5185619"/>
            <a:ext cx="410503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847" y="5223481"/>
            <a:ext cx="2609259" cy="130723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59051" y="5717976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531" dirty="0"/>
          </a:p>
        </p:txBody>
      </p:sp>
      <p:sp>
        <p:nvSpPr>
          <p:cNvPr id="24" name="Text 17"/>
          <p:cNvSpPr/>
          <p:nvPr/>
        </p:nvSpPr>
        <p:spPr>
          <a:xfrm>
            <a:off x="7108984" y="5376209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체험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정보 제공</a:t>
            </a:r>
            <a:endParaRPr lang="en-US" sz="1441" dirty="0"/>
          </a:p>
        </p:txBody>
      </p:sp>
      <p:sp>
        <p:nvSpPr>
          <p:cNvPr id="25" name="Text 18"/>
          <p:cNvSpPr/>
          <p:nvPr/>
        </p:nvSpPr>
        <p:spPr>
          <a:xfrm>
            <a:off x="7108984" y="5698154"/>
            <a:ext cx="352746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추천된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취미를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체험할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수 있는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정</a:t>
            </a:r>
            <a:r>
              <a:rPr lang="ko-KR" alt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제공</a:t>
            </a:r>
            <a:endParaRPr lang="en-US" sz="1225" dirty="0"/>
          </a:p>
        </p:txBody>
      </p:sp>
      <p:sp>
        <p:nvSpPr>
          <p:cNvPr id="26" name="Text 19"/>
          <p:cNvSpPr/>
          <p:nvPr/>
        </p:nvSpPr>
        <p:spPr>
          <a:xfrm>
            <a:off x="7108984" y="6023782"/>
            <a:ext cx="3527465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각각의 취미에 대한 추가 정보</a:t>
            </a:r>
            <a:endParaRPr lang="en-US" sz="980" dirty="0"/>
          </a:p>
        </p:txBody>
      </p:sp>
      <p:sp>
        <p:nvSpPr>
          <p:cNvPr id="27" name="Shape 20"/>
          <p:cNvSpPr/>
          <p:nvPr/>
        </p:nvSpPr>
        <p:spPr>
          <a:xfrm>
            <a:off x="6992303" y="6603654"/>
            <a:ext cx="376082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264" y="6603654"/>
            <a:ext cx="3357446" cy="134564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614987" y="7022914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1531" dirty="0"/>
          </a:p>
        </p:txBody>
      </p:sp>
      <p:sp>
        <p:nvSpPr>
          <p:cNvPr id="30" name="Text 22"/>
          <p:cNvSpPr/>
          <p:nvPr/>
        </p:nvSpPr>
        <p:spPr>
          <a:xfrm>
            <a:off x="7453193" y="6934141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피드백 및 개선</a:t>
            </a:r>
            <a:endParaRPr lang="en-US" sz="1441" dirty="0"/>
          </a:p>
        </p:txBody>
      </p:sp>
      <p:sp>
        <p:nvSpPr>
          <p:cNvPr id="31" name="Text 23"/>
          <p:cNvSpPr/>
          <p:nvPr/>
        </p:nvSpPr>
        <p:spPr>
          <a:xfrm>
            <a:off x="7453193" y="7256086"/>
            <a:ext cx="318325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피드백을 통해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알고리즘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개</a:t>
            </a:r>
            <a:r>
              <a:rPr lang="ko-KR" alt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선</a:t>
            </a:r>
            <a:endParaRPr lang="en-US" sz="12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547104" y="586502"/>
            <a:ext cx="5019080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0"/>
              </a:lnSpc>
              <a:buNone/>
            </a:pPr>
            <a:r>
              <a:rPr lang="en-US" sz="3952" b="1" kern="0" spc="-7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395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04" y="1640562"/>
            <a:ext cx="9536192" cy="54450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47104" y="7325558"/>
            <a:ext cx="95361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228052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참조할 모델</a:t>
            </a:r>
            <a:endParaRPr lang="en-US" sz="4117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91AB7A-5F16-21BF-D437-684F4BD03E8A}"/>
              </a:ext>
            </a:extLst>
          </p:cNvPr>
          <p:cNvGrpSpPr/>
          <p:nvPr/>
        </p:nvGrpSpPr>
        <p:grpSpPr>
          <a:xfrm>
            <a:off x="2348389" y="3378279"/>
            <a:ext cx="2233374" cy="2237423"/>
            <a:chOff x="2348389" y="3378279"/>
            <a:chExt cx="2233374" cy="2237423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389" y="3378279"/>
              <a:ext cx="555427" cy="555427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2348389" y="4155877"/>
              <a:ext cx="2233374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MBTI 기반 추천</a:t>
              </a:r>
              <a:endParaRPr lang="en-US" sz="2058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2348389" y="4615934"/>
              <a:ext cx="2233374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MBTI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유형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분석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적합한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추천</a:t>
              </a:r>
              <a:endParaRPr lang="en-US" sz="16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40C4A-D9CA-25AE-D0B9-AEF823E4A766}"/>
              </a:ext>
            </a:extLst>
          </p:cNvPr>
          <p:cNvGrpSpPr/>
          <p:nvPr/>
        </p:nvGrpSpPr>
        <p:grpSpPr>
          <a:xfrm>
            <a:off x="4915019" y="3378279"/>
            <a:ext cx="2233493" cy="1570911"/>
            <a:chOff x="4915019" y="3378279"/>
            <a:chExt cx="2233493" cy="1570911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5019" y="3378279"/>
              <a:ext cx="555427" cy="555427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4915019" y="4155877"/>
              <a:ext cx="2233493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기술 스택</a:t>
              </a:r>
              <a:endParaRPr lang="en-US" sz="2058" dirty="0"/>
            </a:p>
          </p:txBody>
        </p:sp>
        <p:sp>
          <p:nvSpPr>
            <p:cNvPr id="10" name="Text 5"/>
            <p:cNvSpPr/>
            <p:nvPr/>
          </p:nvSpPr>
          <p:spPr>
            <a:xfrm>
              <a:off x="4915019" y="4615934"/>
              <a:ext cx="1878092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Tensorflow,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Keras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Python</a:t>
              </a:r>
              <a:endParaRPr lang="en-US" altLang="ko-KR" sz="1600" dirty="0"/>
            </a:p>
            <a:p>
              <a:pPr algn="l">
                <a:lnSpc>
                  <a:spcPts val="2624"/>
                </a:lnSpc>
                <a:buSzPct val="100000"/>
              </a:pP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C77087-EED0-9DD5-11F5-384803ECAD0B}"/>
              </a:ext>
            </a:extLst>
          </p:cNvPr>
          <p:cNvGrpSpPr/>
          <p:nvPr/>
        </p:nvGrpSpPr>
        <p:grpSpPr>
          <a:xfrm>
            <a:off x="7481768" y="3378279"/>
            <a:ext cx="2233374" cy="2237423"/>
            <a:chOff x="7481768" y="3378279"/>
            <a:chExt cx="2233374" cy="2237423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1768" y="3378279"/>
              <a:ext cx="555427" cy="555427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481768" y="4155877"/>
              <a:ext cx="2233374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데이터셋</a:t>
              </a:r>
              <a:endParaRPr lang="en-US" sz="2058" dirty="0"/>
            </a:p>
          </p:txBody>
        </p:sp>
        <p:sp>
          <p:nvSpPr>
            <p:cNvPr id="15" name="Text 9"/>
            <p:cNvSpPr/>
            <p:nvPr/>
          </p:nvSpPr>
          <p:spPr>
            <a:xfrm>
              <a:off x="7481768" y="4615934"/>
              <a:ext cx="2233374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</a:t>
              </a:r>
              <a:endParaRPr lang="en-US" altLang="ko-KR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키워드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기반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유사도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판단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데이터</a:t>
              </a:r>
              <a:endParaRPr lang="en-US" sz="1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ECBA7C-F215-8951-E9BB-328D20AF417B}"/>
              </a:ext>
            </a:extLst>
          </p:cNvPr>
          <p:cNvGrpSpPr/>
          <p:nvPr/>
        </p:nvGrpSpPr>
        <p:grpSpPr>
          <a:xfrm>
            <a:off x="10048399" y="3378279"/>
            <a:ext cx="2233493" cy="2570679"/>
            <a:chOff x="10048399" y="3378279"/>
            <a:chExt cx="2233493" cy="2570679"/>
          </a:xfrm>
        </p:grpSpPr>
        <p:pic>
          <p:nvPicPr>
            <p:cNvPr id="16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48399" y="3378279"/>
              <a:ext cx="555427" cy="555427"/>
            </a:xfrm>
            <a:prstGeom prst="rect">
              <a:avLst/>
            </a:prstGeom>
          </p:spPr>
        </p:pic>
        <p:sp>
          <p:nvSpPr>
            <p:cNvPr id="17" name="Text 10"/>
            <p:cNvSpPr/>
            <p:nvPr/>
          </p:nvSpPr>
          <p:spPr>
            <a:xfrm>
              <a:off x="10048399" y="4155877"/>
              <a:ext cx="2233493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모델 학습</a:t>
              </a:r>
              <a:endParaRPr lang="en-US" sz="2058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10048399" y="4615934"/>
              <a:ext cx="2233493" cy="13330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Keras 다중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분류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모델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Train set: one-hot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vector로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레이블링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된 취미</a:t>
              </a: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</a:t>
              </a:r>
              <a:endParaRPr lang="en-US" sz="16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053941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ko-KR" altLang="en-US" sz="4117" b="1" dirty="0"/>
              <a:t>추천 고려 사항</a:t>
            </a:r>
            <a:endParaRPr lang="en-US" sz="4117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39C86D-DDAB-C542-457F-30CFB102E181}"/>
              </a:ext>
            </a:extLst>
          </p:cNvPr>
          <p:cNvGrpSpPr/>
          <p:nvPr/>
        </p:nvGrpSpPr>
        <p:grpSpPr>
          <a:xfrm>
            <a:off x="2348389" y="2040612"/>
            <a:ext cx="9933503" cy="993339"/>
            <a:chOff x="2348389" y="2040612"/>
            <a:chExt cx="9933503" cy="993339"/>
          </a:xfrm>
        </p:grpSpPr>
        <p:sp>
          <p:nvSpPr>
            <p:cNvPr id="5" name="Text 2"/>
            <p:cNvSpPr/>
            <p:nvPr/>
          </p:nvSpPr>
          <p:spPr>
            <a:xfrm>
              <a:off x="2348389" y="2040612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나이</a:t>
              </a:r>
              <a:endParaRPr lang="en-US" sz="2058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703790" y="2700695"/>
              <a:ext cx="9578102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나이와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상관관계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분석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데이터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활용</a:t>
              </a:r>
              <a:endPara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연령대에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맞는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최적의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endParaRPr lang="en-US" sz="1750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03790" y="3111698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endParaRPr lang="en-US" sz="17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58DD01-FA53-0F2F-5003-ADFFE802BA12}"/>
              </a:ext>
            </a:extLst>
          </p:cNvPr>
          <p:cNvGrpSpPr/>
          <p:nvPr/>
        </p:nvGrpSpPr>
        <p:grpSpPr>
          <a:xfrm>
            <a:off x="2348389" y="3938289"/>
            <a:ext cx="9933503" cy="1006437"/>
            <a:chOff x="2348389" y="3778210"/>
            <a:chExt cx="9933503" cy="1006437"/>
          </a:xfrm>
        </p:grpSpPr>
        <p:sp>
          <p:nvSpPr>
            <p:cNvPr id="8" name="Text 5"/>
            <p:cNvSpPr/>
            <p:nvPr/>
          </p:nvSpPr>
          <p:spPr>
            <a:xfrm>
              <a:off x="2348389" y="3778210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비선호 취미</a:t>
              </a:r>
              <a:endParaRPr lang="en-US" sz="2058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703790" y="4438293"/>
              <a:ext cx="9578102" cy="34635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비선호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접근성 입력 및 반영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상행 및 </a:t>
              </a:r>
              <a:r>
                <a:rPr lang="ko-KR" alt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상활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을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고려한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</a:t>
              </a:r>
              <a:endParaRPr lang="en-US" altLang="ko-KR" sz="175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545C5A-308A-9D9E-A3CD-CF78A941D0B4}"/>
              </a:ext>
            </a:extLst>
          </p:cNvPr>
          <p:cNvGrpSpPr/>
          <p:nvPr/>
        </p:nvGrpSpPr>
        <p:grpSpPr>
          <a:xfrm>
            <a:off x="2348389" y="5849064"/>
            <a:ext cx="9933503" cy="1326595"/>
            <a:chOff x="2348389" y="5849064"/>
            <a:chExt cx="9933503" cy="1326595"/>
          </a:xfrm>
        </p:grpSpPr>
        <p:sp>
          <p:nvSpPr>
            <p:cNvPr id="11" name="Text 8"/>
            <p:cNvSpPr/>
            <p:nvPr/>
          </p:nvSpPr>
          <p:spPr>
            <a:xfrm>
              <a:off x="2348389" y="5849064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기존 취미</a:t>
              </a:r>
              <a:endParaRPr lang="en-US" sz="2058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2703790" y="6509147"/>
              <a:ext cx="9578102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의 기존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정보를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입력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중복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 방지</a:t>
              </a:r>
              <a:endPara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유사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하나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새로운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추천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으로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관심사와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성향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반영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57726" y="561856"/>
            <a:ext cx="4797266" cy="599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2"/>
              </a:lnSpc>
              <a:buNone/>
            </a:pPr>
            <a:r>
              <a:rPr lang="en-US" sz="3777" b="1" kern="0" spc="-7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377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26" y="1696522"/>
            <a:ext cx="2706291" cy="2706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7726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데이터 구조화</a:t>
            </a:r>
            <a:endParaRPr lang="en-US" sz="1889" dirty="0"/>
          </a:p>
        </p:txBody>
      </p:sp>
      <p:sp>
        <p:nvSpPr>
          <p:cNvPr id="7" name="Text 3"/>
          <p:cNvSpPr/>
          <p:nvPr/>
        </p:nvSpPr>
        <p:spPr>
          <a:xfrm>
            <a:off x="2757726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데이터를 체계적으로 구조화하여 </a:t>
            </a:r>
            <a:r>
              <a:rPr lang="en-US" sz="1605" kern="0" spc="-32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효율적으로</a:t>
            </a: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5" kern="0" spc="-32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활용합니다</a:t>
            </a: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79" y="1696522"/>
            <a:ext cx="2706291" cy="2706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69079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ERD</a:t>
            </a:r>
            <a:endParaRPr lang="en-US" sz="1889" dirty="0"/>
          </a:p>
        </p:txBody>
      </p:sp>
      <p:sp>
        <p:nvSpPr>
          <p:cNvPr id="10" name="Text 5"/>
          <p:cNvSpPr/>
          <p:nvPr/>
        </p:nvSpPr>
        <p:spPr>
          <a:xfrm>
            <a:off x="5969079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데이터베이스의 관계를 시각적으로 표현합니다.</a:t>
            </a:r>
            <a:endParaRPr lang="en-US" sz="16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433" y="1696522"/>
            <a:ext cx="1844278" cy="27115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80433" y="4637365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적정기술선택</a:t>
            </a:r>
            <a:endParaRPr lang="en-US" sz="1889" dirty="0"/>
          </a:p>
        </p:txBody>
      </p:sp>
      <p:sp>
        <p:nvSpPr>
          <p:cNvPr id="13" name="Text 7"/>
          <p:cNvSpPr/>
          <p:nvPr/>
        </p:nvSpPr>
        <p:spPr>
          <a:xfrm>
            <a:off x="9180433" y="5141000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프로젝트에 적합한 웹 개발 기술을 선택하여 개발을 진행합니다.</a:t>
            </a:r>
            <a:endParaRPr lang="en-US" sz="1605" dirty="0"/>
          </a:p>
        </p:txBody>
      </p:sp>
      <p:sp>
        <p:nvSpPr>
          <p:cNvPr id="14" name="Text 8"/>
          <p:cNvSpPr/>
          <p:nvPr/>
        </p:nvSpPr>
        <p:spPr>
          <a:xfrm>
            <a:off x="2757726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아키텍처정의</a:t>
            </a:r>
            <a:endParaRPr lang="en-US" sz="1889" dirty="0"/>
          </a:p>
        </p:txBody>
      </p:sp>
      <p:sp>
        <p:nvSpPr>
          <p:cNvPr id="15" name="Text 9"/>
          <p:cNvSpPr/>
          <p:nvPr/>
        </p:nvSpPr>
        <p:spPr>
          <a:xfrm>
            <a:off x="2757726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시스템의 구조와 구성 요소를 정의합니다.</a:t>
            </a:r>
            <a:endParaRPr lang="en-US" sz="1605" dirty="0"/>
          </a:p>
        </p:txBody>
      </p:sp>
      <p:sp>
        <p:nvSpPr>
          <p:cNvPr id="16" name="Text 10"/>
          <p:cNvSpPr/>
          <p:nvPr/>
        </p:nvSpPr>
        <p:spPr>
          <a:xfrm>
            <a:off x="5969079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개발시퀸스 정의</a:t>
            </a:r>
            <a:endParaRPr lang="en-US" sz="1889" dirty="0"/>
          </a:p>
        </p:txBody>
      </p:sp>
      <p:sp>
        <p:nvSpPr>
          <p:cNvPr id="17" name="Text 11"/>
          <p:cNvSpPr/>
          <p:nvPr/>
        </p:nvSpPr>
        <p:spPr>
          <a:xfrm>
            <a:off x="5969079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 과정에서의 시퀀스를 정의하여 작업을 진행합니다.</a:t>
            </a:r>
            <a:endParaRPr lang="en-US" sz="1605" dirty="0"/>
          </a:p>
        </p:txBody>
      </p:sp>
      <p:sp>
        <p:nvSpPr>
          <p:cNvPr id="18" name="Text 12"/>
          <p:cNvSpPr/>
          <p:nvPr/>
        </p:nvSpPr>
        <p:spPr>
          <a:xfrm>
            <a:off x="9180433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API 연동 문서 작성</a:t>
            </a:r>
            <a:endParaRPr lang="en-US" sz="1889" dirty="0"/>
          </a:p>
        </p:txBody>
      </p:sp>
      <p:sp>
        <p:nvSpPr>
          <p:cNvPr id="19" name="Text 13"/>
          <p:cNvSpPr/>
          <p:nvPr/>
        </p:nvSpPr>
        <p:spPr>
          <a:xfrm>
            <a:off x="9180433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외부 서비스와의 API 연동을 위한 문서를 작성합니다.</a:t>
            </a:r>
            <a:endParaRPr lang="en-US" sz="160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38088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출처 및 Q&amp;A, 피드백</a:t>
            </a:r>
            <a:endParaRPr lang="en-US" sz="4117" dirty="0"/>
          </a:p>
        </p:txBody>
      </p:sp>
      <p:pic>
        <p:nvPicPr>
          <p:cNvPr id="5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617470"/>
            <a:ext cx="2076807" cy="3981331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788" y="2617470"/>
            <a:ext cx="2076807" cy="3981331"/>
          </a:xfrm>
          <a:prstGeom prst="rect">
            <a:avLst/>
          </a:prstGeom>
        </p:spPr>
      </p:pic>
      <p:pic>
        <p:nvPicPr>
          <p:cNvPr id="7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188" y="2617470"/>
            <a:ext cx="2076807" cy="3981331"/>
          </a:xfrm>
          <a:prstGeom prst="rect">
            <a:avLst/>
          </a:prstGeom>
        </p:spPr>
      </p:pic>
      <p:pic>
        <p:nvPicPr>
          <p:cNvPr id="8" name="Image 4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7588" y="2617470"/>
            <a:ext cx="2076807" cy="3981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278969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목차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2512219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문제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정의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및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해결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방안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모색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7590115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8148399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요구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8148399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서비스에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대한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요구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사항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파악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2512219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3070503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3070503" y="4685348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이용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과정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정의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590115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148399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8148399" y="4685348"/>
            <a:ext cx="4133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서비스의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핵심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기능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시각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화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2348389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2512219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2470" dirty="0"/>
          </a:p>
        </p:txBody>
      </p:sp>
      <p:sp>
        <p:nvSpPr>
          <p:cNvPr id="23" name="Text 20"/>
          <p:cNvSpPr/>
          <p:nvPr/>
        </p:nvSpPr>
        <p:spPr>
          <a:xfrm>
            <a:off x="3070503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차별점</a:t>
            </a:r>
            <a:endParaRPr lang="en-US" sz="2058" dirty="0"/>
          </a:p>
        </p:txBody>
      </p:sp>
      <p:sp>
        <p:nvSpPr>
          <p:cNvPr id="24" name="Text 21"/>
          <p:cNvSpPr/>
          <p:nvPr/>
        </p:nvSpPr>
        <p:spPr>
          <a:xfrm>
            <a:off x="3070503" y="6284000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기존 서비스와의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차별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점 안내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7426285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3"/>
          <p:cNvSpPr/>
          <p:nvPr/>
        </p:nvSpPr>
        <p:spPr>
          <a:xfrm>
            <a:off x="7590115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2470" dirty="0"/>
          </a:p>
        </p:txBody>
      </p:sp>
      <p:sp>
        <p:nvSpPr>
          <p:cNvPr id="27" name="Text 24"/>
          <p:cNvSpPr/>
          <p:nvPr/>
        </p:nvSpPr>
        <p:spPr>
          <a:xfrm>
            <a:off x="8148399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20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6396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1.문제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4399121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새로 즐길 </a:t>
            </a:r>
            <a:r>
              <a:rPr lang="ko-KR" altLang="en-US" b="1" dirty="0">
                <a:solidFill>
                  <a:srgbClr val="FF0000"/>
                </a:solidFill>
              </a:rPr>
              <a:t>취미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가 필요한 당신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너무 많은 선택지 때문에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고민이 많진 않으셨나요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?</a:t>
            </a: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4185285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취미라는 주제를 선택한 이유</a:t>
            </a:r>
            <a:endParaRPr lang="en-US" sz="2882" dirty="0"/>
          </a:p>
        </p:txBody>
      </p:sp>
      <p:sp>
        <p:nvSpPr>
          <p:cNvPr id="5" name="Text 2"/>
          <p:cNvSpPr/>
          <p:nvPr/>
        </p:nvSpPr>
        <p:spPr>
          <a:xfrm>
            <a:off x="3838456" y="1118354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취미를 가진 사람의 수</a:t>
            </a:r>
            <a:endParaRPr lang="en-US" sz="172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392793"/>
            <a:ext cx="5904309" cy="34561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240" y="4854178"/>
            <a:ext cx="5912525" cy="2090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38456" y="7164110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어떤 뉴스 포털에서 22년 4월에 쓴 기사에 따르면  무려 응답자의 93.94%가 취미가 있다고 답하였습니다.  또한 한국 - 핀란드 교육 연구 센터의 23년 1월 자료에 따르면  1,500개의 초,중학교 16만 4천 명의 대상으로 한 설문에서 응답자 중 85%의 학생이나 선호하는 취미를 가지고 있다고 답했습니다.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취미에 투자하는 시간</a:t>
            </a:r>
            <a:endParaRPr lang="en-US" sz="172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013103"/>
            <a:ext cx="6953488" cy="33918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4579858"/>
            <a:ext cx="6953488" cy="24591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38456" y="7213878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활동을 5년 이상 해오고 있는 사람이 무려 53.03%나 되었습니다.  한 달 평균 15만~20만 원 미만을 쓴다는 대답이 33.33% 로 가장 많았어요. 또한 23년 조사한 '매달 취미에 사용하는 금액은?' 이라는 설문에서 '30만원 초과'가 37.4%로 가장 많았습니다.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  <p:sp>
        <p:nvSpPr>
          <p:cNvPr id="5" name="Text 2"/>
          <p:cNvSpPr/>
          <p:nvPr/>
        </p:nvSpPr>
        <p:spPr>
          <a:xfrm>
            <a:off x="2921913" y="1280160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ko-KR" altLang="en-US" sz="1548" kern="0" spc="-31" dirty="0">
                <a:solidFill>
                  <a:srgbClr val="272525"/>
                </a:solidFill>
                <a:latin typeface="Source Sans Pro" pitchFamily="34" charset="0"/>
              </a:rPr>
              <a:t>어떻게 하면 사람들이 서비스를 즐기고</a:t>
            </a:r>
            <a:r>
              <a:rPr lang="en-US" altLang="ko-KR" sz="1548" kern="0" spc="-31" dirty="0">
                <a:solidFill>
                  <a:srgbClr val="272525"/>
                </a:solidFill>
                <a:latin typeface="Source Sans Pro" pitchFamily="34" charset="0"/>
              </a:rPr>
              <a:t>, </a:t>
            </a:r>
            <a:r>
              <a:rPr lang="ko-KR" altLang="en-US" sz="1548" kern="0" spc="-31" dirty="0">
                <a:solidFill>
                  <a:srgbClr val="272525"/>
                </a:solidFill>
                <a:latin typeface="Source Sans Pro" pitchFamily="34" charset="0"/>
              </a:rPr>
              <a:t>쉽게 사용할 수 있을까</a:t>
            </a:r>
            <a:r>
              <a:rPr lang="en-US" altLang="ko-KR" sz="1548" kern="0" spc="-31" dirty="0">
                <a:solidFill>
                  <a:srgbClr val="272525"/>
                </a:solidFill>
                <a:latin typeface="Source Sans Pro" pitchFamily="34" charset="0"/>
              </a:rPr>
              <a:t>?</a:t>
            </a:r>
            <a:endParaRPr lang="en-US" sz="154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13" y="1796058"/>
            <a:ext cx="8786455" cy="53771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21913" y="7394258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endParaRPr lang="en-US" sz="154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31BE37D-101A-E66F-0673-3E08D78EF4D0}"/>
              </a:ext>
            </a:extLst>
          </p:cNvPr>
          <p:cNvGrpSpPr/>
          <p:nvPr/>
        </p:nvGrpSpPr>
        <p:grpSpPr>
          <a:xfrm>
            <a:off x="7315200" y="1163485"/>
            <a:ext cx="6858506" cy="5902629"/>
            <a:chOff x="3372016" y="968692"/>
            <a:chExt cx="7315200" cy="6418715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546" y="968692"/>
              <a:ext cx="3792141" cy="58875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0B3A7-815C-E3E9-96B2-9430C0DE795E}"/>
                </a:ext>
              </a:extLst>
            </p:cNvPr>
            <p:cNvSpPr txBox="1"/>
            <p:nvPr/>
          </p:nvSpPr>
          <p:spPr>
            <a:xfrm>
              <a:off x="3372016" y="7028735"/>
              <a:ext cx="7315200" cy="3586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029"/>
                </a:lnSpc>
                <a:buNone/>
              </a:pP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성격의 특성 나열</a:t>
              </a:r>
              <a:r>
                <a:rPr lang="en-US" altLang="ko-KR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사용자와 잘 맞는</a:t>
              </a:r>
              <a:r>
                <a:rPr lang="en-US" altLang="ko-KR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/</a:t>
              </a: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안 맞는 컬러 제시</a:t>
              </a:r>
              <a:endParaRPr lang="en-US" altLang="ko-KR" sz="140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</p:txBody>
        </p:sp>
      </p:grpSp>
      <p:sp>
        <p:nvSpPr>
          <p:cNvPr id="26" name="Text 1">
            <a:extLst>
              <a:ext uri="{FF2B5EF4-FFF2-40B4-BE49-F238E27FC236}">
                <a16:creationId xmlns:a16="http://schemas.microsoft.com/office/drawing/2014/main" id="{118A587E-15BA-9144-5B33-90154823A48F}"/>
              </a:ext>
            </a:extLst>
          </p:cNvPr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D3CC8-5B0B-B199-3E26-7C72CC241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0" r="18656"/>
          <a:stretch/>
        </p:blipFill>
        <p:spPr>
          <a:xfrm>
            <a:off x="869244" y="2142961"/>
            <a:ext cx="6445956" cy="3268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83D396-2CC8-FC13-7A33-3B10B9E069E0}"/>
              </a:ext>
            </a:extLst>
          </p:cNvPr>
          <p:cNvGrpSpPr/>
          <p:nvPr/>
        </p:nvGrpSpPr>
        <p:grpSpPr>
          <a:xfrm>
            <a:off x="3029493" y="3405649"/>
            <a:ext cx="1524776" cy="1590782"/>
            <a:chOff x="9111728" y="1824261"/>
            <a:chExt cx="1524776" cy="15907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14411-E2B7-5E6D-376F-EE0872AFE04F}"/>
                </a:ext>
              </a:extLst>
            </p:cNvPr>
            <p:cNvSpPr txBox="1"/>
            <p:nvPr/>
          </p:nvSpPr>
          <p:spPr>
            <a:xfrm>
              <a:off x="9111728" y="1824261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성격의 특성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E68550-92DD-B374-B148-CCC0D96A2C7D}"/>
                </a:ext>
              </a:extLst>
            </p:cNvPr>
            <p:cNvSpPr txBox="1"/>
            <p:nvPr/>
          </p:nvSpPr>
          <p:spPr>
            <a:xfrm>
              <a:off x="9239968" y="3014933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취미 추천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F0DA2B2A-E881-B288-FD5C-B26EB82320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56708" y="2597913"/>
              <a:ext cx="634817" cy="12700"/>
            </a:xfrm>
            <a:prstGeom prst="bentConnector3">
              <a:avLst/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0AF94F-69E3-7D10-D900-0A4A034B2619}"/>
              </a:ext>
            </a:extLst>
          </p:cNvPr>
          <p:cNvGrpSpPr/>
          <p:nvPr/>
        </p:nvGrpSpPr>
        <p:grpSpPr>
          <a:xfrm>
            <a:off x="8806553" y="3405649"/>
            <a:ext cx="2666114" cy="1590782"/>
            <a:chOff x="11119799" y="3620788"/>
            <a:chExt cx="2666114" cy="15907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DC9692-9085-8E50-8321-5B8DE1528A14}"/>
                </a:ext>
              </a:extLst>
            </p:cNvPr>
            <p:cNvSpPr txBox="1"/>
            <p:nvPr/>
          </p:nvSpPr>
          <p:spPr>
            <a:xfrm>
              <a:off x="11192735" y="3620788"/>
              <a:ext cx="2520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잘 맞는</a:t>
              </a:r>
              <a:r>
                <a:rPr lang="en-US" altLang="ko-KR" sz="2000" b="1" dirty="0"/>
                <a:t>/</a:t>
              </a:r>
              <a:r>
                <a:rPr lang="ko-KR" altLang="en-US" sz="2000" b="1" dirty="0"/>
                <a:t>안 맞는 컬러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0F3B42-D402-C2BC-4DFC-65CC0D8E5FF2}"/>
                </a:ext>
              </a:extLst>
            </p:cNvPr>
            <p:cNvSpPr txBox="1"/>
            <p:nvPr/>
          </p:nvSpPr>
          <p:spPr>
            <a:xfrm>
              <a:off x="11119799" y="4811460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취미를 같이 즐길 사람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C34D785C-08CE-EC41-FDC1-F9E59B517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135448" y="4394440"/>
              <a:ext cx="634817" cy="12700"/>
            </a:xfrm>
            <a:prstGeom prst="bentConnector3">
              <a:avLst/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603E16A1-1532-7DC8-AAE1-BC01A550725A}"/>
              </a:ext>
            </a:extLst>
          </p:cNvPr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</p:spTree>
    <p:extLst>
      <p:ext uri="{BB962C8B-B14F-4D97-AF65-F5344CB8AC3E}">
        <p14:creationId xmlns:p14="http://schemas.microsoft.com/office/powerpoint/2010/main" val="60855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55618C4-89C4-FB8C-6D8A-5DE20ADE3143}"/>
              </a:ext>
            </a:extLst>
          </p:cNvPr>
          <p:cNvSpPr/>
          <p:nvPr/>
        </p:nvSpPr>
        <p:spPr>
          <a:xfrm>
            <a:off x="1279273" y="602991"/>
            <a:ext cx="872589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BM</a:t>
            </a:r>
            <a:endParaRPr lang="en-US" sz="2882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0A0CB6-9641-0352-76FA-3D409AFD4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335" t="27299" r="28796" b="13291"/>
          <a:stretch/>
        </p:blipFill>
        <p:spPr>
          <a:xfrm>
            <a:off x="1279273" y="2818818"/>
            <a:ext cx="3500438" cy="3786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3241FF55-E930-2B27-E6CC-C548330AA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407727"/>
            <a:ext cx="3555394" cy="5414146"/>
          </a:xfrm>
          <a:prstGeom prst="rect">
            <a:avLst/>
          </a:prstGeom>
        </p:spPr>
      </p:pic>
      <p:sp>
        <p:nvSpPr>
          <p:cNvPr id="9" name="Text 2">
            <a:extLst>
              <a:ext uri="{FF2B5EF4-FFF2-40B4-BE49-F238E27FC236}">
                <a16:creationId xmlns:a16="http://schemas.microsoft.com/office/drawing/2014/main" id="{F3AF1B97-BF7E-B206-3375-8F5DEE4A8E61}"/>
              </a:ext>
            </a:extLst>
          </p:cNvPr>
          <p:cNvSpPr/>
          <p:nvPr/>
        </p:nvSpPr>
        <p:spPr>
          <a:xfrm>
            <a:off x="2753829" y="2031123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ko-KR" alt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광고</a:t>
            </a:r>
            <a:endParaRPr lang="en-US" sz="1729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EE7E531-771D-1A69-E317-0CE4125A00AB}"/>
              </a:ext>
            </a:extLst>
          </p:cNvPr>
          <p:cNvSpPr/>
          <p:nvPr/>
        </p:nvSpPr>
        <p:spPr>
          <a:xfrm>
            <a:off x="8674843" y="694490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ko-KR" alt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후원</a:t>
            </a:r>
            <a:endParaRPr lang="en-US" sz="1729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5322D1C-ED2A-E850-3A20-2474BE79E1BC}"/>
              </a:ext>
            </a:extLst>
          </p:cNvPr>
          <p:cNvGrpSpPr/>
          <p:nvPr/>
        </p:nvGrpSpPr>
        <p:grpSpPr>
          <a:xfrm>
            <a:off x="11316989" y="3405649"/>
            <a:ext cx="2666114" cy="1595476"/>
            <a:chOff x="8547410" y="1824261"/>
            <a:chExt cx="2666114" cy="1595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10478A-B725-9334-90B4-3986D4FD5A37}"/>
                </a:ext>
              </a:extLst>
            </p:cNvPr>
            <p:cNvSpPr txBox="1"/>
            <p:nvPr/>
          </p:nvSpPr>
          <p:spPr>
            <a:xfrm>
              <a:off x="9111728" y="1824261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취미 추천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F9E054-C4D7-4FC6-27F5-519211AA2EDC}"/>
                </a:ext>
              </a:extLst>
            </p:cNvPr>
            <p:cNvSpPr txBox="1"/>
            <p:nvPr/>
          </p:nvSpPr>
          <p:spPr>
            <a:xfrm>
              <a:off x="8547410" y="3019627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/>
                <a:t>후원 받은 사이트 </a:t>
              </a:r>
              <a:r>
                <a:rPr lang="ko-KR" altLang="en-US" sz="2000" b="1" dirty="0"/>
                <a:t>추천</a:t>
              </a:r>
            </a:p>
          </p:txBody>
        </p: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DA0DAACE-4A65-E312-2910-CA6B74D8072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56708" y="2597913"/>
              <a:ext cx="634817" cy="12700"/>
            </a:xfrm>
            <a:prstGeom prst="bentConnector3">
              <a:avLst/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56288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543</Words>
  <Application>Microsoft Office PowerPoint</Application>
  <PresentationFormat>사용자 지정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adonis-web</vt:lpstr>
      <vt:lpstr>Arial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9</cp:revision>
  <dcterms:created xsi:type="dcterms:W3CDTF">2024-06-10T19:17:31Z</dcterms:created>
  <dcterms:modified xsi:type="dcterms:W3CDTF">2024-06-11T08:19:41Z</dcterms:modified>
</cp:coreProperties>
</file>